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1"/>
  </p:notesMasterIdLst>
  <p:sldIdLst>
    <p:sldId id="257" r:id="rId2"/>
    <p:sldId id="258" r:id="rId3"/>
    <p:sldId id="265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797675" cy="9928225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pen Sans Semibold" panose="020B060402020202020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87"/>
    <a:srgbClr val="33B8CA"/>
    <a:srgbClr val="179C7D"/>
    <a:srgbClr val="262626"/>
    <a:srgbClr val="B4DCD3"/>
    <a:srgbClr val="A8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048" autoAdjust="0"/>
  </p:normalViewPr>
  <p:slideViewPr>
    <p:cSldViewPr>
      <p:cViewPr>
        <p:scale>
          <a:sx n="50" d="100"/>
          <a:sy n="50" d="100"/>
        </p:scale>
        <p:origin x="-1659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842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A2693-3C85-4EDF-BB50-6927BCA7BD34}" type="datetimeFigureOut">
              <a:rPr lang="de-DE" smtClean="0"/>
              <a:pPr/>
              <a:t>20.06.2017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6FC1-29D5-435B-B083-1FD16EAEDB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27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Soziale Welten und Arenen </a:t>
            </a:r>
            <a:r>
              <a:rPr lang="de-DE" dirty="0" smtClean="0">
                <a:sym typeface="Wingdings" panose="05000000000000000000" pitchFamily="2" charset="2"/>
              </a:rPr>
              <a:t> Umsetzung</a:t>
            </a:r>
            <a:r>
              <a:rPr lang="de-DE" baseline="0" dirty="0" smtClean="0">
                <a:sym typeface="Wingdings" panose="05000000000000000000" pitchFamily="2" charset="2"/>
              </a:rPr>
              <a:t> in Ausstellung und Website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37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Verlaufs- und Lernkurven</a:t>
            </a:r>
            <a:r>
              <a:rPr lang="de-DE" baseline="0" dirty="0" smtClean="0"/>
              <a:t> aufzeichnen: Hier am Bsp. des NSA-Untersuchungsausschusses.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86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Kollaboration und Öffnen</a:t>
            </a:r>
            <a:r>
              <a:rPr lang="de-DE" baseline="0" dirty="0" smtClean="0"/>
              <a:t> einer Black Box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47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Künstlerische Forschung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59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800" y="1124744"/>
            <a:ext cx="8222400" cy="32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 spc="30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60800" y="1468376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460800" y="1772816"/>
            <a:ext cx="8222400" cy="39604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78800"/>
          </a:xfrm>
        </p:spPr>
        <p:txBody>
          <a:bodyPr/>
          <a:lstStyle>
            <a:lvl1pPr>
              <a:defRPr sz="3000" b="0" cap="none" baseline="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pic>
        <p:nvPicPr>
          <p:cNvPr id="19" name="Grafik 18" descr="forum_privatheit_logo_rgb_192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3230" y="5949280"/>
            <a:ext cx="817549" cy="792000"/>
          </a:xfrm>
          <a:prstGeom prst="rect">
            <a:avLst/>
          </a:prstGeom>
        </p:spPr>
      </p:pic>
      <p:cxnSp>
        <p:nvCxnSpPr>
          <p:cNvPr id="20" name="Gerade Verbindung 19"/>
          <p:cNvCxnSpPr/>
          <p:nvPr userDrawn="1"/>
        </p:nvCxnSpPr>
        <p:spPr>
          <a:xfrm>
            <a:off x="460800" y="6093296"/>
            <a:ext cx="7207544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bmbf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4326" y="6057384"/>
            <a:ext cx="1147354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124744"/>
            <a:ext cx="8222400" cy="4680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124744"/>
            <a:ext cx="8222400" cy="468052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buFont typeface="Wingdings" pitchFamily="2" charset="2"/>
              <a:buChar char="§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124744"/>
            <a:ext cx="8222400" cy="468052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+mj-lt"/>
              <a:buAutoNum type="arabicPeriod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57200" y="1124744"/>
            <a:ext cx="3924000" cy="4680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58775" indent="-358775"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4748400" y="1124744"/>
            <a:ext cx="3924000" cy="4680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58775" indent="-358775"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57200" y="1124744"/>
            <a:ext cx="1980000" cy="225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57200" y="3555264"/>
            <a:ext cx="1980000" cy="225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592000" y="1124744"/>
            <a:ext cx="6080400" cy="468052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58775" indent="-358775"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713544" y="1124744"/>
            <a:ext cx="1980000" cy="225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13544" y="3555264"/>
            <a:ext cx="1980000" cy="225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6080400" cy="468052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58775" indent="-358775"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800" y="1124744"/>
            <a:ext cx="8226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460800" y="356400"/>
            <a:ext cx="8222400" cy="480312"/>
          </a:xfrm>
        </p:spPr>
        <p:txBody>
          <a:bodyPr/>
          <a:lstStyle>
            <a:lvl1pPr>
              <a:defRPr sz="300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0800" y="836712"/>
            <a:ext cx="8222400" cy="0"/>
          </a:xfrm>
          <a:prstGeom prst="line">
            <a:avLst/>
          </a:prstGeom>
          <a:ln w="45339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460800" y="356400"/>
            <a:ext cx="82224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17" name="Grafik 16" descr="bmbf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326" y="6057384"/>
            <a:ext cx="1147354" cy="864000"/>
          </a:xfrm>
          <a:prstGeom prst="rect">
            <a:avLst/>
          </a:prstGeom>
        </p:spPr>
      </p:pic>
      <p:pic>
        <p:nvPicPr>
          <p:cNvPr id="6" name="Grafik 5" descr="forum_privatheit_logo_rgb_192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3230" y="5949280"/>
            <a:ext cx="817549" cy="792000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460800" y="6093296"/>
            <a:ext cx="7207544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spc="3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vacy-arena.net/eu-dsgvo/weltenbeschreibung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21968100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vacy-arena.net/big-data/was-bedeutet-big-da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muster_hintergrund_grau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958" t="14575" b="14575"/>
          <a:stretch>
            <a:fillRect/>
          </a:stretch>
        </p:blipFill>
        <p:spPr>
          <a:xfrm>
            <a:off x="467544" y="1772816"/>
            <a:ext cx="8215656" cy="3960440"/>
          </a:xfr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Kontroversen um Privatheit im digitalen Zeitalter</a:t>
            </a:r>
            <a:endParaRPr lang="de-DE" dirty="0">
              <a:latin typeface="+mj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Privacy Arena</a:t>
            </a:r>
            <a:endParaRPr lang="de-DE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611560" y="4149080"/>
            <a:ext cx="4536504" cy="16112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buClr>
                <a:schemeClr val="accent1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buClr>
                <a:schemeClr val="tx2"/>
              </a:buClr>
              <a:buSzPct val="120000"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Jörn </a:t>
            </a:r>
            <a:r>
              <a:rPr kumimoji="0" lang="de-DE" sz="1600" b="0" i="0" u="none" strike="noStrike" kern="1200" cap="none" spc="10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Lamla</a:t>
            </a:r>
            <a:endParaRPr kumimoji="0" lang="de-DE" sz="1600" b="0" i="0" u="none" strike="noStrike" kern="1200" cap="none" spc="1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Universität Kassel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Wiss. Zentrum für Informationstechnik-Gestaltung (</a:t>
            </a:r>
            <a:r>
              <a:rPr kumimoji="0" lang="de-DE" sz="1600" b="0" i="0" u="none" strike="noStrike" kern="1200" cap="none" spc="10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ITeG</a:t>
            </a:r>
            <a:r>
              <a:rPr kumimoji="0" lang="de-DE" sz="1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22.06.2017, Berlin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7" y="6109640"/>
            <a:ext cx="1319207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title="Logo der Universität Kass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9" y="6124498"/>
            <a:ext cx="2436817" cy="70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60800" y="1340768"/>
            <a:ext cx="6199432" cy="4536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 smtClean="0"/>
              <a:t>Methode zur Verbindung von wissenschaftlicher und öffentlicher Forschung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u="sng" dirty="0" smtClean="0">
                <a:sym typeface="Wingdings" panose="05000000000000000000" pitchFamily="2" charset="2"/>
              </a:rPr>
              <a:t>These:</a:t>
            </a:r>
            <a:r>
              <a:rPr lang="de-DE" dirty="0" smtClean="0">
                <a:sym typeface="Wingdings" panose="05000000000000000000" pitchFamily="2" charset="2"/>
              </a:rPr>
              <a:t> Mittel gegen die Ausbreitung von </a:t>
            </a:r>
            <a:r>
              <a:rPr lang="de-DE" dirty="0" err="1" smtClean="0">
                <a:sym typeface="Wingdings" panose="05000000000000000000" pitchFamily="2" charset="2"/>
              </a:rPr>
              <a:t>Fake</a:t>
            </a:r>
            <a:r>
              <a:rPr lang="de-DE" dirty="0" smtClean="0">
                <a:sym typeface="Wingdings" panose="05000000000000000000" pitchFamily="2" charset="2"/>
              </a:rPr>
              <a:t> News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Explorationsphase (2014): Umgang mit Verunsicherung durch den „NSA-Skandal“ am Bsp. des </a:t>
            </a:r>
            <a:r>
              <a:rPr lang="de-DE" b="1" dirty="0" smtClean="0"/>
              <a:t>nationalen </a:t>
            </a:r>
            <a:r>
              <a:rPr lang="de-DE" b="1" dirty="0" smtClean="0"/>
              <a:t>Routings</a:t>
            </a:r>
            <a:r>
              <a:rPr lang="de-DE" dirty="0" smtClean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u="sng" dirty="0" smtClean="0">
                <a:sym typeface="Wingdings" panose="05000000000000000000" pitchFamily="2" charset="2"/>
              </a:rPr>
              <a:t>These: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Reterritorialisierung</a:t>
            </a:r>
            <a:r>
              <a:rPr lang="de-DE" dirty="0" smtClean="0">
                <a:sym typeface="Wingdings" panose="05000000000000000000" pitchFamily="2" charset="2"/>
              </a:rPr>
              <a:t> durch institutionellen </a:t>
            </a:r>
            <a:r>
              <a:rPr lang="de-DE" dirty="0">
                <a:sym typeface="Wingdings" panose="05000000000000000000" pitchFamily="2" charset="2"/>
              </a:rPr>
              <a:t>Protektionismus </a:t>
            </a:r>
            <a:r>
              <a:rPr lang="de-DE" dirty="0" smtClean="0">
                <a:sym typeface="Wingdings" panose="05000000000000000000" pitchFamily="2" charset="2"/>
              </a:rPr>
              <a:t>bleibt für eine Gestaltung der digitalen Transformation zu defensiv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ym typeface="Wingdings" panose="05000000000000000000" pitchFamily="2" charset="2"/>
              </a:rPr>
              <a:t>Weitere Arenen in der Fortsetzungsphase (2015-2016): </a:t>
            </a:r>
            <a:r>
              <a:rPr lang="de-DE" b="1" dirty="0" smtClean="0">
                <a:sym typeface="Wingdings" panose="05000000000000000000" pitchFamily="2" charset="2"/>
              </a:rPr>
              <a:t>EU-DGVO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b="1" dirty="0" smtClean="0">
                <a:sym typeface="Wingdings" panose="05000000000000000000" pitchFamily="2" charset="2"/>
              </a:rPr>
              <a:t>NSA-Untersuchungsausschuss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b="1" dirty="0" smtClean="0">
                <a:sym typeface="Wingdings" panose="05000000000000000000" pitchFamily="2" charset="2"/>
              </a:rPr>
              <a:t>Kryptografie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b="1" dirty="0" smtClean="0">
                <a:sym typeface="Wingdings" panose="05000000000000000000" pitchFamily="2" charset="2"/>
              </a:rPr>
              <a:t>Big Data </a:t>
            </a:r>
            <a:r>
              <a:rPr lang="de-DE" dirty="0" smtClean="0">
                <a:sym typeface="Wingdings" panose="05000000000000000000" pitchFamily="2" charset="2"/>
              </a:rPr>
              <a:t> Fokus </a:t>
            </a:r>
            <a:r>
              <a:rPr lang="de-DE" dirty="0" smtClean="0">
                <a:sym typeface="Wingdings" panose="05000000000000000000" pitchFamily="2" charset="2"/>
              </a:rPr>
              <a:t>nun </a:t>
            </a:r>
            <a:r>
              <a:rPr lang="de-DE" dirty="0" smtClean="0">
                <a:sym typeface="Wingdings" panose="05000000000000000000" pitchFamily="2" charset="2"/>
              </a:rPr>
              <a:t>stärker auf der Kommunikation mit der Öffentlichkeit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sz="1400" u="sng" dirty="0" smtClean="0"/>
              <a:t>Projektb</a:t>
            </a:r>
            <a:r>
              <a:rPr lang="de-DE" sz="1400" u="sng" dirty="0" smtClean="0"/>
              <a:t>eteiligte:</a:t>
            </a:r>
          </a:p>
          <a:p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Barbara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Büttner,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Jörn </a:t>
            </a:r>
            <a:r>
              <a:rPr lang="de-DE" sz="1400" dirty="0" err="1">
                <a:solidFill>
                  <a:prstClr val="black"/>
                </a:solidFill>
                <a:sym typeface="Wingdings" panose="05000000000000000000" pitchFamily="2" charset="2"/>
              </a:rPr>
              <a:t>Lamla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, Carsten Ochs, Fabian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Pittroff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</a:t>
            </a:r>
            <a:r>
              <a:rPr lang="de-DE" sz="1400" dirty="0"/>
              <a:t>Uni Kassel, </a:t>
            </a:r>
            <a:r>
              <a:rPr lang="de-DE" sz="1400" dirty="0" smtClean="0"/>
              <a:t>Soziologie),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Charlotte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Barlag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Christian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Geminn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, Nadine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Miedzianowski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Alexander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Roßnagel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, (Uni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Kassel,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Rechtswissenschaft), Regina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Ammicht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Quinn,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Andreas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Baur-Ahrens, Thilo </a:t>
            </a:r>
            <a:r>
              <a:rPr lang="de-DE" sz="1400" dirty="0" err="1">
                <a:solidFill>
                  <a:prstClr val="black"/>
                </a:solidFill>
                <a:sym typeface="Wingdings" panose="05000000000000000000" pitchFamily="2" charset="2"/>
              </a:rPr>
              <a:t>Hagendorff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Jessica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Heesen,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Maria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Pawelec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Uni Tübingen, 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Ethik/Philosophie), ab Herbst 2015: Joel Baumann, Mike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Huntemann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Isabel </a:t>
            </a:r>
            <a:r>
              <a:rPr lang="de-DE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Paehr</a:t>
            </a:r>
            <a:r>
              <a:rPr 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Jörn Röder (Kunsthochschule Kassel)</a:t>
            </a:r>
          </a:p>
          <a:p>
            <a:pPr lvl="1">
              <a:buClr>
                <a:srgbClr val="32CD32"/>
              </a:buClr>
            </a:pPr>
            <a:endParaRPr lang="de-DE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Kartografie einer Kontroverse</a:t>
            </a:r>
          </a:p>
        </p:txBody>
      </p:sp>
      <p:pic>
        <p:nvPicPr>
          <p:cNvPr id="4" name="Picture 4" descr="http://www.uni-kassel.de/upress/icons/9783862191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04" y="980728"/>
            <a:ext cx="2448272" cy="34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32240" y="4509120"/>
            <a:ext cx="2376264" cy="12961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1400" u="sng" dirty="0"/>
              <a:t>Gemeinschaftspublikation:</a:t>
            </a:r>
            <a:r>
              <a:rPr lang="de-DE" sz="1400" dirty="0"/>
              <a:t> Die </a:t>
            </a:r>
            <a:r>
              <a:rPr lang="de-DE" sz="1400" dirty="0" err="1"/>
              <a:t>Reterritorialisierung</a:t>
            </a:r>
            <a:r>
              <a:rPr lang="de-DE" sz="1400" dirty="0"/>
              <a:t> des Digitalen. Zur Reaktion nationaler Demokratie auf die Krise der Privatheit nach </a:t>
            </a:r>
            <a:r>
              <a:rPr lang="de-DE" sz="1400" dirty="0" err="1"/>
              <a:t>Snowden</a:t>
            </a:r>
            <a:r>
              <a:rPr lang="de-DE" sz="1400" dirty="0"/>
              <a:t> (2016)</a:t>
            </a:r>
            <a:endParaRPr lang="de-DE" sz="1400" dirty="0" smtClean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7" y="6109640"/>
            <a:ext cx="1319207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title="Logo der Universität Kasse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9" y="6124498"/>
            <a:ext cx="2436817" cy="703736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6660232" y="4553832"/>
            <a:ext cx="0" cy="1395448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„Mapping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Controversies</a:t>
            </a:r>
            <a:r>
              <a:rPr lang="de-DE" dirty="0" smtClean="0">
                <a:sym typeface="Wingdings" panose="05000000000000000000" pitchFamily="2" charset="2"/>
              </a:rPr>
              <a:t>“ als Alternative zur Strategie, auf „</a:t>
            </a:r>
            <a:r>
              <a:rPr lang="de-DE" dirty="0" err="1" smtClean="0">
                <a:sym typeface="Wingdings" panose="05000000000000000000" pitchFamily="2" charset="2"/>
              </a:rPr>
              <a:t>Fake</a:t>
            </a:r>
            <a:r>
              <a:rPr lang="de-DE" dirty="0" smtClean="0">
                <a:sym typeface="Wingdings" panose="05000000000000000000" pitchFamily="2" charset="2"/>
              </a:rPr>
              <a:t> News“ im Sinne der modernen Trennung von </a:t>
            </a:r>
            <a:r>
              <a:rPr lang="de-DE" dirty="0" smtClean="0"/>
              <a:t>Tatsachen </a:t>
            </a:r>
            <a:r>
              <a:rPr lang="de-DE" dirty="0"/>
              <a:t>(Wissenschaft) </a:t>
            </a:r>
            <a:r>
              <a:rPr lang="de-DE" dirty="0" smtClean="0"/>
              <a:t>und Werten </a:t>
            </a:r>
            <a:r>
              <a:rPr lang="de-DE" dirty="0"/>
              <a:t>(Politik</a:t>
            </a:r>
            <a:r>
              <a:rPr lang="de-DE" dirty="0" smtClean="0"/>
              <a:t>) zu reagieren.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Risikokontroversen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Gegen-/Expertisen </a:t>
            </a:r>
            <a:r>
              <a:rPr lang="de-DE" dirty="0">
                <a:sym typeface="Wingdings" panose="05000000000000000000" pitchFamily="2" charset="2"/>
              </a:rPr>
              <a:t> Krise wissenschaftlicher Repräsentation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Amerikanischer Pragmatismus (Dewey u.a.) betont Kontinuität (nicht Bruch) von wissenschaftlicher und öffentlicher Forschung (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Inquiry</a:t>
            </a:r>
            <a:r>
              <a:rPr lang="de-DE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Auflösung/Nivellierung der Differenz? </a:t>
            </a:r>
            <a:r>
              <a:rPr lang="de-DE" dirty="0" smtClean="0">
                <a:sym typeface="Wingdings" panose="05000000000000000000" pitchFamily="2" charset="2"/>
              </a:rPr>
              <a:t> Mode-2-Wissenschaft?; Partizipation?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Erhöhte Sichtbarkeit der Wissenschaft?  Visualisierung?; </a:t>
            </a:r>
            <a:r>
              <a:rPr lang="de-DE" dirty="0">
                <a:sym typeface="Wingdings" panose="05000000000000000000" pitchFamily="2" charset="2"/>
              </a:rPr>
              <a:t>öffentliche</a:t>
            </a:r>
            <a:r>
              <a:rPr lang="de-DE" dirty="0" smtClean="0">
                <a:sym typeface="Wingdings" panose="05000000000000000000" pitchFamily="2" charset="2"/>
              </a:rPr>
              <a:t> Intervention?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/>
              <a:t>h</a:t>
            </a:r>
            <a:r>
              <a:rPr lang="de-DE" dirty="0" smtClean="0"/>
              <a:t>ier: Kontroverse um Privatheit und digitale Technologien als Ausgangs- und Endpunkt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Zwischenschalten wissenschaftlicher Methodik der Kartografie und 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Zugleich (Mit-)Gestaltung der Öffentlichkeit,  die sich um das Problem versammelt.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„Public Research“ contra „</a:t>
            </a:r>
            <a:r>
              <a:rPr lang="de-DE" dirty="0" err="1" smtClean="0"/>
              <a:t>Fake</a:t>
            </a:r>
            <a:r>
              <a:rPr lang="de-DE" dirty="0" smtClean="0"/>
              <a:t> News“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7" y="6109640"/>
            <a:ext cx="1319207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title="Logo der Universität Kass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9" y="6124498"/>
            <a:ext cx="2436817" cy="7037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27984" y="1772816"/>
            <a:ext cx="1152128" cy="360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600" dirty="0" smtClean="0">
                <a:latin typeface="+mj-lt"/>
              </a:rPr>
              <a:t>Tatsachen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40152" y="1772816"/>
            <a:ext cx="1152128" cy="360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600" dirty="0" smtClean="0">
                <a:latin typeface="+mj-lt"/>
              </a:rPr>
              <a:t>Werte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868144" y="1700808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355976" y="2132856"/>
            <a:ext cx="27363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ihandform 16"/>
          <p:cNvSpPr/>
          <p:nvPr/>
        </p:nvSpPr>
        <p:spPr>
          <a:xfrm>
            <a:off x="4858210" y="2265706"/>
            <a:ext cx="1774209" cy="473140"/>
          </a:xfrm>
          <a:custGeom>
            <a:avLst/>
            <a:gdLst>
              <a:gd name="connsiteX0" fmla="*/ 0 w 1774209"/>
              <a:gd name="connsiteY0" fmla="*/ 320545 h 473140"/>
              <a:gd name="connsiteX1" fmla="*/ 109182 w 1774209"/>
              <a:gd name="connsiteY1" fmla="*/ 259130 h 473140"/>
              <a:gd name="connsiteX2" fmla="*/ 204716 w 1774209"/>
              <a:gd name="connsiteY2" fmla="*/ 190891 h 473140"/>
              <a:gd name="connsiteX3" fmla="*/ 225188 w 1774209"/>
              <a:gd name="connsiteY3" fmla="*/ 184067 h 473140"/>
              <a:gd name="connsiteX4" fmla="*/ 245659 w 1774209"/>
              <a:gd name="connsiteY4" fmla="*/ 170419 h 473140"/>
              <a:gd name="connsiteX5" fmla="*/ 266131 w 1774209"/>
              <a:gd name="connsiteY5" fmla="*/ 163595 h 473140"/>
              <a:gd name="connsiteX6" fmla="*/ 286603 w 1774209"/>
              <a:gd name="connsiteY6" fmla="*/ 143124 h 473140"/>
              <a:gd name="connsiteX7" fmla="*/ 327546 w 1774209"/>
              <a:gd name="connsiteY7" fmla="*/ 122652 h 473140"/>
              <a:gd name="connsiteX8" fmla="*/ 361665 w 1774209"/>
              <a:gd name="connsiteY8" fmla="*/ 95357 h 473140"/>
              <a:gd name="connsiteX9" fmla="*/ 382137 w 1774209"/>
              <a:gd name="connsiteY9" fmla="*/ 115828 h 473140"/>
              <a:gd name="connsiteX10" fmla="*/ 388961 w 1774209"/>
              <a:gd name="connsiteY10" fmla="*/ 136300 h 473140"/>
              <a:gd name="connsiteX11" fmla="*/ 423080 w 1774209"/>
              <a:gd name="connsiteY11" fmla="*/ 156772 h 473140"/>
              <a:gd name="connsiteX12" fmla="*/ 470847 w 1774209"/>
              <a:gd name="connsiteY12" fmla="*/ 184067 h 473140"/>
              <a:gd name="connsiteX13" fmla="*/ 491319 w 1774209"/>
              <a:gd name="connsiteY13" fmla="*/ 225010 h 473140"/>
              <a:gd name="connsiteX14" fmla="*/ 504967 w 1774209"/>
              <a:gd name="connsiteY14" fmla="*/ 252306 h 473140"/>
              <a:gd name="connsiteX15" fmla="*/ 532262 w 1774209"/>
              <a:gd name="connsiteY15" fmla="*/ 265954 h 473140"/>
              <a:gd name="connsiteX16" fmla="*/ 580030 w 1774209"/>
              <a:gd name="connsiteY16" fmla="*/ 313721 h 473140"/>
              <a:gd name="connsiteX17" fmla="*/ 593677 w 1774209"/>
              <a:gd name="connsiteY17" fmla="*/ 334193 h 473140"/>
              <a:gd name="connsiteX18" fmla="*/ 634621 w 1774209"/>
              <a:gd name="connsiteY18" fmla="*/ 361488 h 473140"/>
              <a:gd name="connsiteX19" fmla="*/ 382137 w 1774209"/>
              <a:gd name="connsiteY19" fmla="*/ 381960 h 473140"/>
              <a:gd name="connsiteX20" fmla="*/ 348018 w 1774209"/>
              <a:gd name="connsiteY20" fmla="*/ 375136 h 473140"/>
              <a:gd name="connsiteX21" fmla="*/ 354841 w 1774209"/>
              <a:gd name="connsiteY21" fmla="*/ 354664 h 473140"/>
              <a:gd name="connsiteX22" fmla="*/ 375313 w 1774209"/>
              <a:gd name="connsiteY22" fmla="*/ 334193 h 473140"/>
              <a:gd name="connsiteX23" fmla="*/ 504967 w 1774209"/>
              <a:gd name="connsiteY23" fmla="*/ 300073 h 473140"/>
              <a:gd name="connsiteX24" fmla="*/ 764274 w 1774209"/>
              <a:gd name="connsiteY24" fmla="*/ 279601 h 473140"/>
              <a:gd name="connsiteX25" fmla="*/ 893928 w 1774209"/>
              <a:gd name="connsiteY25" fmla="*/ 252306 h 473140"/>
              <a:gd name="connsiteX26" fmla="*/ 1037230 w 1774209"/>
              <a:gd name="connsiteY26" fmla="*/ 231834 h 473140"/>
              <a:gd name="connsiteX27" fmla="*/ 1091821 w 1774209"/>
              <a:gd name="connsiteY27" fmla="*/ 225010 h 473140"/>
              <a:gd name="connsiteX28" fmla="*/ 1201003 w 1774209"/>
              <a:gd name="connsiteY28" fmla="*/ 204539 h 473140"/>
              <a:gd name="connsiteX29" fmla="*/ 1221474 w 1774209"/>
              <a:gd name="connsiteY29" fmla="*/ 197715 h 473140"/>
              <a:gd name="connsiteX30" fmla="*/ 1276065 w 1774209"/>
              <a:gd name="connsiteY30" fmla="*/ 184067 h 473140"/>
              <a:gd name="connsiteX31" fmla="*/ 1310185 w 1774209"/>
              <a:gd name="connsiteY31" fmla="*/ 170419 h 473140"/>
              <a:gd name="connsiteX32" fmla="*/ 1337480 w 1774209"/>
              <a:gd name="connsiteY32" fmla="*/ 156772 h 473140"/>
              <a:gd name="connsiteX33" fmla="*/ 1378424 w 1774209"/>
              <a:gd name="connsiteY33" fmla="*/ 149948 h 473140"/>
              <a:gd name="connsiteX34" fmla="*/ 1426191 w 1774209"/>
              <a:gd name="connsiteY34" fmla="*/ 122652 h 473140"/>
              <a:gd name="connsiteX35" fmla="*/ 1446662 w 1774209"/>
              <a:gd name="connsiteY35" fmla="*/ 109004 h 473140"/>
              <a:gd name="connsiteX36" fmla="*/ 1487606 w 1774209"/>
              <a:gd name="connsiteY36" fmla="*/ 95357 h 473140"/>
              <a:gd name="connsiteX37" fmla="*/ 1528549 w 1774209"/>
              <a:gd name="connsiteY37" fmla="*/ 74885 h 473140"/>
              <a:gd name="connsiteX38" fmla="*/ 1549021 w 1774209"/>
              <a:gd name="connsiteY38" fmla="*/ 61237 h 473140"/>
              <a:gd name="connsiteX39" fmla="*/ 1576316 w 1774209"/>
              <a:gd name="connsiteY39" fmla="*/ 54413 h 473140"/>
              <a:gd name="connsiteX40" fmla="*/ 1624083 w 1774209"/>
              <a:gd name="connsiteY40" fmla="*/ 74885 h 473140"/>
              <a:gd name="connsiteX41" fmla="*/ 1630907 w 1774209"/>
              <a:gd name="connsiteY41" fmla="*/ 95357 h 473140"/>
              <a:gd name="connsiteX42" fmla="*/ 1671850 w 1774209"/>
              <a:gd name="connsiteY42" fmla="*/ 129476 h 473140"/>
              <a:gd name="connsiteX43" fmla="*/ 1705970 w 1774209"/>
              <a:gd name="connsiteY43" fmla="*/ 184067 h 473140"/>
              <a:gd name="connsiteX44" fmla="*/ 1719618 w 1774209"/>
              <a:gd name="connsiteY44" fmla="*/ 218187 h 473140"/>
              <a:gd name="connsiteX45" fmla="*/ 1740089 w 1774209"/>
              <a:gd name="connsiteY45" fmla="*/ 238658 h 473140"/>
              <a:gd name="connsiteX46" fmla="*/ 1760561 w 1774209"/>
              <a:gd name="connsiteY46" fmla="*/ 286425 h 473140"/>
              <a:gd name="connsiteX47" fmla="*/ 1774209 w 1774209"/>
              <a:gd name="connsiteY47" fmla="*/ 313721 h 473140"/>
              <a:gd name="connsiteX48" fmla="*/ 1719618 w 1774209"/>
              <a:gd name="connsiteY48" fmla="*/ 320545 h 473140"/>
              <a:gd name="connsiteX49" fmla="*/ 1617259 w 1774209"/>
              <a:gd name="connsiteY49" fmla="*/ 293249 h 473140"/>
              <a:gd name="connsiteX50" fmla="*/ 1555844 w 1774209"/>
              <a:gd name="connsiteY50" fmla="*/ 272778 h 473140"/>
              <a:gd name="connsiteX51" fmla="*/ 1487606 w 1774209"/>
              <a:gd name="connsiteY51" fmla="*/ 238658 h 473140"/>
              <a:gd name="connsiteX52" fmla="*/ 1467134 w 1774209"/>
              <a:gd name="connsiteY52" fmla="*/ 231834 h 473140"/>
              <a:gd name="connsiteX53" fmla="*/ 1426191 w 1774209"/>
              <a:gd name="connsiteY53" fmla="*/ 211363 h 473140"/>
              <a:gd name="connsiteX54" fmla="*/ 1269241 w 1774209"/>
              <a:gd name="connsiteY54" fmla="*/ 197715 h 473140"/>
              <a:gd name="connsiteX55" fmla="*/ 1105468 w 1774209"/>
              <a:gd name="connsiteY55" fmla="*/ 177243 h 473140"/>
              <a:gd name="connsiteX56" fmla="*/ 1064525 w 1774209"/>
              <a:gd name="connsiteY56" fmla="*/ 170419 h 473140"/>
              <a:gd name="connsiteX57" fmla="*/ 996286 w 1774209"/>
              <a:gd name="connsiteY57" fmla="*/ 156772 h 473140"/>
              <a:gd name="connsiteX58" fmla="*/ 812041 w 1774209"/>
              <a:gd name="connsiteY58" fmla="*/ 163595 h 473140"/>
              <a:gd name="connsiteX59" fmla="*/ 818865 w 1774209"/>
              <a:gd name="connsiteY59" fmla="*/ 265954 h 473140"/>
              <a:gd name="connsiteX60" fmla="*/ 846161 w 1774209"/>
              <a:gd name="connsiteY60" fmla="*/ 361488 h 473140"/>
              <a:gd name="connsiteX61" fmla="*/ 859809 w 1774209"/>
              <a:gd name="connsiteY61" fmla="*/ 409255 h 473140"/>
              <a:gd name="connsiteX62" fmla="*/ 866633 w 1774209"/>
              <a:gd name="connsiteY62" fmla="*/ 429727 h 473140"/>
              <a:gd name="connsiteX63" fmla="*/ 873456 w 1774209"/>
              <a:gd name="connsiteY63" fmla="*/ 470670 h 473140"/>
              <a:gd name="connsiteX64" fmla="*/ 900752 w 1774209"/>
              <a:gd name="connsiteY64" fmla="*/ 463846 h 473140"/>
              <a:gd name="connsiteX65" fmla="*/ 914400 w 1774209"/>
              <a:gd name="connsiteY65" fmla="*/ 443375 h 473140"/>
              <a:gd name="connsiteX66" fmla="*/ 948519 w 1774209"/>
              <a:gd name="connsiteY66" fmla="*/ 422903 h 473140"/>
              <a:gd name="connsiteX67" fmla="*/ 968991 w 1774209"/>
              <a:gd name="connsiteY67" fmla="*/ 388784 h 473140"/>
              <a:gd name="connsiteX68" fmla="*/ 1078173 w 1774209"/>
              <a:gd name="connsiteY68" fmla="*/ 306897 h 473140"/>
              <a:gd name="connsiteX69" fmla="*/ 1105468 w 1774209"/>
              <a:gd name="connsiteY69" fmla="*/ 279601 h 473140"/>
              <a:gd name="connsiteX70" fmla="*/ 1173707 w 1774209"/>
              <a:gd name="connsiteY70" fmla="*/ 225010 h 473140"/>
              <a:gd name="connsiteX71" fmla="*/ 1214650 w 1774209"/>
              <a:gd name="connsiteY71" fmla="*/ 184067 h 473140"/>
              <a:gd name="connsiteX72" fmla="*/ 1235122 w 1774209"/>
              <a:gd name="connsiteY72" fmla="*/ 156772 h 473140"/>
              <a:gd name="connsiteX73" fmla="*/ 1262418 w 1774209"/>
              <a:gd name="connsiteY73" fmla="*/ 136300 h 473140"/>
              <a:gd name="connsiteX74" fmla="*/ 1289713 w 1774209"/>
              <a:gd name="connsiteY74" fmla="*/ 109004 h 473140"/>
              <a:gd name="connsiteX75" fmla="*/ 1344304 w 1774209"/>
              <a:gd name="connsiteY75" fmla="*/ 68061 h 473140"/>
              <a:gd name="connsiteX76" fmla="*/ 1201003 w 1774209"/>
              <a:gd name="connsiteY76" fmla="*/ 61237 h 473140"/>
              <a:gd name="connsiteX77" fmla="*/ 1071349 w 1774209"/>
              <a:gd name="connsiteY77" fmla="*/ 47590 h 473140"/>
              <a:gd name="connsiteX78" fmla="*/ 968991 w 1774209"/>
              <a:gd name="connsiteY78" fmla="*/ 40766 h 473140"/>
              <a:gd name="connsiteX79" fmla="*/ 928047 w 1774209"/>
              <a:gd name="connsiteY79" fmla="*/ 27118 h 473140"/>
              <a:gd name="connsiteX80" fmla="*/ 812041 w 1774209"/>
              <a:gd name="connsiteY80" fmla="*/ 13470 h 473140"/>
              <a:gd name="connsiteX81" fmla="*/ 627797 w 1774209"/>
              <a:gd name="connsiteY81" fmla="*/ 20294 h 473140"/>
              <a:gd name="connsiteX82" fmla="*/ 655092 w 1774209"/>
              <a:gd name="connsiteY82" fmla="*/ 245482 h 473140"/>
              <a:gd name="connsiteX83" fmla="*/ 661916 w 1774209"/>
              <a:gd name="connsiteY83" fmla="*/ 293249 h 473140"/>
              <a:gd name="connsiteX84" fmla="*/ 702859 w 1774209"/>
              <a:gd name="connsiteY84" fmla="*/ 354664 h 473140"/>
              <a:gd name="connsiteX85" fmla="*/ 716507 w 1774209"/>
              <a:gd name="connsiteY85" fmla="*/ 388784 h 473140"/>
              <a:gd name="connsiteX86" fmla="*/ 750627 w 1774209"/>
              <a:gd name="connsiteY86" fmla="*/ 457022 h 47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74209" h="473140">
                <a:moveTo>
                  <a:pt x="0" y="320545"/>
                </a:moveTo>
                <a:cubicBezTo>
                  <a:pt x="47224" y="301655"/>
                  <a:pt x="58725" y="299497"/>
                  <a:pt x="109182" y="259130"/>
                </a:cubicBezTo>
                <a:cubicBezTo>
                  <a:pt x="131423" y="241337"/>
                  <a:pt x="183703" y="197895"/>
                  <a:pt x="204716" y="190891"/>
                </a:cubicBezTo>
                <a:lnTo>
                  <a:pt x="225188" y="184067"/>
                </a:lnTo>
                <a:cubicBezTo>
                  <a:pt x="232012" y="179518"/>
                  <a:pt x="238324" y="174087"/>
                  <a:pt x="245659" y="170419"/>
                </a:cubicBezTo>
                <a:cubicBezTo>
                  <a:pt x="252093" y="167202"/>
                  <a:pt x="260146" y="167585"/>
                  <a:pt x="266131" y="163595"/>
                </a:cubicBezTo>
                <a:cubicBezTo>
                  <a:pt x="274161" y="158242"/>
                  <a:pt x="279189" y="149302"/>
                  <a:pt x="286603" y="143124"/>
                </a:cubicBezTo>
                <a:cubicBezTo>
                  <a:pt x="304242" y="128425"/>
                  <a:pt x="307027" y="129492"/>
                  <a:pt x="327546" y="122652"/>
                </a:cubicBezTo>
                <a:cubicBezTo>
                  <a:pt x="333470" y="113766"/>
                  <a:pt x="343687" y="89365"/>
                  <a:pt x="361665" y="95357"/>
                </a:cubicBezTo>
                <a:cubicBezTo>
                  <a:pt x="370820" y="98409"/>
                  <a:pt x="375313" y="109004"/>
                  <a:pt x="382137" y="115828"/>
                </a:cubicBezTo>
                <a:cubicBezTo>
                  <a:pt x="384412" y="122652"/>
                  <a:pt x="383875" y="131214"/>
                  <a:pt x="388961" y="136300"/>
                </a:cubicBezTo>
                <a:cubicBezTo>
                  <a:pt x="398339" y="145679"/>
                  <a:pt x="411833" y="149743"/>
                  <a:pt x="423080" y="156772"/>
                </a:cubicBezTo>
                <a:cubicBezTo>
                  <a:pt x="461654" y="180880"/>
                  <a:pt x="424263" y="160774"/>
                  <a:pt x="470847" y="184067"/>
                </a:cubicBezTo>
                <a:cubicBezTo>
                  <a:pt x="483359" y="221603"/>
                  <a:pt x="470153" y="187970"/>
                  <a:pt x="491319" y="225010"/>
                </a:cubicBezTo>
                <a:cubicBezTo>
                  <a:pt x="496366" y="233842"/>
                  <a:pt x="497774" y="245113"/>
                  <a:pt x="504967" y="252306"/>
                </a:cubicBezTo>
                <a:cubicBezTo>
                  <a:pt x="512160" y="259499"/>
                  <a:pt x="523164" y="261405"/>
                  <a:pt x="532262" y="265954"/>
                </a:cubicBezTo>
                <a:cubicBezTo>
                  <a:pt x="563548" y="312882"/>
                  <a:pt x="543997" y="301710"/>
                  <a:pt x="580030" y="313721"/>
                </a:cubicBezTo>
                <a:cubicBezTo>
                  <a:pt x="584579" y="320545"/>
                  <a:pt x="587505" y="328792"/>
                  <a:pt x="593677" y="334193"/>
                </a:cubicBezTo>
                <a:cubicBezTo>
                  <a:pt x="606021" y="344994"/>
                  <a:pt x="634621" y="361488"/>
                  <a:pt x="634621" y="361488"/>
                </a:cubicBezTo>
                <a:cubicBezTo>
                  <a:pt x="526747" y="397446"/>
                  <a:pt x="608056" y="374672"/>
                  <a:pt x="382137" y="381960"/>
                </a:cubicBezTo>
                <a:cubicBezTo>
                  <a:pt x="370764" y="379685"/>
                  <a:pt x="356219" y="383337"/>
                  <a:pt x="348018" y="375136"/>
                </a:cubicBezTo>
                <a:cubicBezTo>
                  <a:pt x="342932" y="370050"/>
                  <a:pt x="350851" y="360649"/>
                  <a:pt x="354841" y="354664"/>
                </a:cubicBezTo>
                <a:cubicBezTo>
                  <a:pt x="360194" y="346634"/>
                  <a:pt x="366681" y="338509"/>
                  <a:pt x="375313" y="334193"/>
                </a:cubicBezTo>
                <a:cubicBezTo>
                  <a:pt x="409713" y="316993"/>
                  <a:pt x="468264" y="306550"/>
                  <a:pt x="504967" y="300073"/>
                </a:cubicBezTo>
                <a:cubicBezTo>
                  <a:pt x="587341" y="285536"/>
                  <a:pt x="691952" y="284267"/>
                  <a:pt x="764274" y="279601"/>
                </a:cubicBezTo>
                <a:cubicBezTo>
                  <a:pt x="805275" y="269352"/>
                  <a:pt x="856764" y="256022"/>
                  <a:pt x="893928" y="252306"/>
                </a:cubicBezTo>
                <a:cubicBezTo>
                  <a:pt x="1023707" y="239328"/>
                  <a:pt x="899365" y="253602"/>
                  <a:pt x="1037230" y="231834"/>
                </a:cubicBezTo>
                <a:cubicBezTo>
                  <a:pt x="1055344" y="228974"/>
                  <a:pt x="1073667" y="227603"/>
                  <a:pt x="1091821" y="225010"/>
                </a:cubicBezTo>
                <a:cubicBezTo>
                  <a:pt x="1121295" y="220800"/>
                  <a:pt x="1176788" y="210127"/>
                  <a:pt x="1201003" y="204539"/>
                </a:cubicBezTo>
                <a:cubicBezTo>
                  <a:pt x="1208012" y="202922"/>
                  <a:pt x="1214535" y="199608"/>
                  <a:pt x="1221474" y="197715"/>
                </a:cubicBezTo>
                <a:cubicBezTo>
                  <a:pt x="1239570" y="192780"/>
                  <a:pt x="1258650" y="191033"/>
                  <a:pt x="1276065" y="184067"/>
                </a:cubicBezTo>
                <a:cubicBezTo>
                  <a:pt x="1287438" y="179518"/>
                  <a:pt x="1298991" y="175394"/>
                  <a:pt x="1310185" y="170419"/>
                </a:cubicBezTo>
                <a:cubicBezTo>
                  <a:pt x="1319480" y="166288"/>
                  <a:pt x="1327737" y="159695"/>
                  <a:pt x="1337480" y="156772"/>
                </a:cubicBezTo>
                <a:cubicBezTo>
                  <a:pt x="1350733" y="152796"/>
                  <a:pt x="1364776" y="152223"/>
                  <a:pt x="1378424" y="149948"/>
                </a:cubicBezTo>
                <a:cubicBezTo>
                  <a:pt x="1394346" y="140849"/>
                  <a:pt x="1410466" y="132087"/>
                  <a:pt x="1426191" y="122652"/>
                </a:cubicBezTo>
                <a:cubicBezTo>
                  <a:pt x="1433223" y="118432"/>
                  <a:pt x="1439168" y="112335"/>
                  <a:pt x="1446662" y="109004"/>
                </a:cubicBezTo>
                <a:cubicBezTo>
                  <a:pt x="1459808" y="103161"/>
                  <a:pt x="1474326" y="100890"/>
                  <a:pt x="1487606" y="95357"/>
                </a:cubicBezTo>
                <a:cubicBezTo>
                  <a:pt x="1501691" y="89488"/>
                  <a:pt x="1515211" y="82295"/>
                  <a:pt x="1528549" y="74885"/>
                </a:cubicBezTo>
                <a:cubicBezTo>
                  <a:pt x="1535718" y="70902"/>
                  <a:pt x="1541483" y="64468"/>
                  <a:pt x="1549021" y="61237"/>
                </a:cubicBezTo>
                <a:cubicBezTo>
                  <a:pt x="1557641" y="57543"/>
                  <a:pt x="1567218" y="56688"/>
                  <a:pt x="1576316" y="54413"/>
                </a:cubicBezTo>
                <a:cubicBezTo>
                  <a:pt x="1592707" y="58511"/>
                  <a:pt x="1612302" y="60158"/>
                  <a:pt x="1624083" y="74885"/>
                </a:cubicBezTo>
                <a:cubicBezTo>
                  <a:pt x="1628576" y="80502"/>
                  <a:pt x="1626917" y="89372"/>
                  <a:pt x="1630907" y="95357"/>
                </a:cubicBezTo>
                <a:cubicBezTo>
                  <a:pt x="1641414" y="111117"/>
                  <a:pt x="1656747" y="119407"/>
                  <a:pt x="1671850" y="129476"/>
                </a:cubicBezTo>
                <a:cubicBezTo>
                  <a:pt x="1682675" y="145713"/>
                  <a:pt x="1697741" y="167610"/>
                  <a:pt x="1705970" y="184067"/>
                </a:cubicBezTo>
                <a:cubicBezTo>
                  <a:pt x="1711448" y="195023"/>
                  <a:pt x="1713126" y="207799"/>
                  <a:pt x="1719618" y="218187"/>
                </a:cubicBezTo>
                <a:cubicBezTo>
                  <a:pt x="1724733" y="226370"/>
                  <a:pt x="1734480" y="230805"/>
                  <a:pt x="1740089" y="238658"/>
                </a:cubicBezTo>
                <a:cubicBezTo>
                  <a:pt x="1756254" y="261289"/>
                  <a:pt x="1751015" y="264151"/>
                  <a:pt x="1760561" y="286425"/>
                </a:cubicBezTo>
                <a:cubicBezTo>
                  <a:pt x="1764568" y="295775"/>
                  <a:pt x="1769660" y="304622"/>
                  <a:pt x="1774209" y="313721"/>
                </a:cubicBezTo>
                <a:cubicBezTo>
                  <a:pt x="1756012" y="315996"/>
                  <a:pt x="1737931" y="321509"/>
                  <a:pt x="1719618" y="320545"/>
                </a:cubicBezTo>
                <a:cubicBezTo>
                  <a:pt x="1624167" y="315521"/>
                  <a:pt x="1671453" y="314093"/>
                  <a:pt x="1617259" y="293249"/>
                </a:cubicBezTo>
                <a:cubicBezTo>
                  <a:pt x="1597118" y="285503"/>
                  <a:pt x="1575145" y="282429"/>
                  <a:pt x="1555844" y="272778"/>
                </a:cubicBezTo>
                <a:cubicBezTo>
                  <a:pt x="1533098" y="261405"/>
                  <a:pt x="1511732" y="246700"/>
                  <a:pt x="1487606" y="238658"/>
                </a:cubicBezTo>
                <a:cubicBezTo>
                  <a:pt x="1480782" y="236383"/>
                  <a:pt x="1473707" y="234755"/>
                  <a:pt x="1467134" y="231834"/>
                </a:cubicBezTo>
                <a:cubicBezTo>
                  <a:pt x="1453191" y="225637"/>
                  <a:pt x="1440934" y="215294"/>
                  <a:pt x="1426191" y="211363"/>
                </a:cubicBezTo>
                <a:cubicBezTo>
                  <a:pt x="1407258" y="206314"/>
                  <a:pt x="1270292" y="197790"/>
                  <a:pt x="1269241" y="197715"/>
                </a:cubicBezTo>
                <a:cubicBezTo>
                  <a:pt x="1191505" y="166620"/>
                  <a:pt x="1259489" y="189565"/>
                  <a:pt x="1105468" y="177243"/>
                </a:cubicBezTo>
                <a:cubicBezTo>
                  <a:pt x="1091676" y="176140"/>
                  <a:pt x="1078124" y="172969"/>
                  <a:pt x="1064525" y="170419"/>
                </a:cubicBezTo>
                <a:cubicBezTo>
                  <a:pt x="1041726" y="166144"/>
                  <a:pt x="996286" y="156772"/>
                  <a:pt x="996286" y="156772"/>
                </a:cubicBezTo>
                <a:cubicBezTo>
                  <a:pt x="934871" y="159046"/>
                  <a:pt x="864381" y="131386"/>
                  <a:pt x="812041" y="163595"/>
                </a:cubicBezTo>
                <a:cubicBezTo>
                  <a:pt x="782918" y="181517"/>
                  <a:pt x="815623" y="231913"/>
                  <a:pt x="818865" y="265954"/>
                </a:cubicBezTo>
                <a:cubicBezTo>
                  <a:pt x="823260" y="312105"/>
                  <a:pt x="828730" y="313553"/>
                  <a:pt x="846161" y="361488"/>
                </a:cubicBezTo>
                <a:cubicBezTo>
                  <a:pt x="857068" y="391481"/>
                  <a:pt x="849784" y="374168"/>
                  <a:pt x="859809" y="409255"/>
                </a:cubicBezTo>
                <a:cubicBezTo>
                  <a:pt x="861785" y="416171"/>
                  <a:pt x="864358" y="422903"/>
                  <a:pt x="866633" y="429727"/>
                </a:cubicBezTo>
                <a:cubicBezTo>
                  <a:pt x="868907" y="443375"/>
                  <a:pt x="863673" y="460887"/>
                  <a:pt x="873456" y="470670"/>
                </a:cubicBezTo>
                <a:cubicBezTo>
                  <a:pt x="880088" y="477302"/>
                  <a:pt x="892948" y="469048"/>
                  <a:pt x="900752" y="463846"/>
                </a:cubicBezTo>
                <a:cubicBezTo>
                  <a:pt x="907576" y="459297"/>
                  <a:pt x="908173" y="448712"/>
                  <a:pt x="914400" y="443375"/>
                </a:cubicBezTo>
                <a:cubicBezTo>
                  <a:pt x="924470" y="434743"/>
                  <a:pt x="937146" y="429727"/>
                  <a:pt x="948519" y="422903"/>
                </a:cubicBezTo>
                <a:cubicBezTo>
                  <a:pt x="955343" y="411530"/>
                  <a:pt x="959613" y="398162"/>
                  <a:pt x="968991" y="388784"/>
                </a:cubicBezTo>
                <a:cubicBezTo>
                  <a:pt x="1105105" y="252670"/>
                  <a:pt x="995495" y="371203"/>
                  <a:pt x="1078173" y="306897"/>
                </a:cubicBezTo>
                <a:cubicBezTo>
                  <a:pt x="1088330" y="298997"/>
                  <a:pt x="1095699" y="287975"/>
                  <a:pt x="1105468" y="279601"/>
                </a:cubicBezTo>
                <a:cubicBezTo>
                  <a:pt x="1127585" y="260644"/>
                  <a:pt x="1153109" y="245608"/>
                  <a:pt x="1173707" y="225010"/>
                </a:cubicBezTo>
                <a:cubicBezTo>
                  <a:pt x="1187355" y="211362"/>
                  <a:pt x="1201738" y="198413"/>
                  <a:pt x="1214650" y="184067"/>
                </a:cubicBezTo>
                <a:cubicBezTo>
                  <a:pt x="1222258" y="175614"/>
                  <a:pt x="1227080" y="164814"/>
                  <a:pt x="1235122" y="156772"/>
                </a:cubicBezTo>
                <a:cubicBezTo>
                  <a:pt x="1243164" y="148730"/>
                  <a:pt x="1253859" y="143789"/>
                  <a:pt x="1262418" y="136300"/>
                </a:cubicBezTo>
                <a:cubicBezTo>
                  <a:pt x="1272101" y="127827"/>
                  <a:pt x="1280096" y="117553"/>
                  <a:pt x="1289713" y="109004"/>
                </a:cubicBezTo>
                <a:cubicBezTo>
                  <a:pt x="1314020" y="87398"/>
                  <a:pt x="1320846" y="83700"/>
                  <a:pt x="1344304" y="68061"/>
                </a:cubicBezTo>
                <a:lnTo>
                  <a:pt x="1201003" y="61237"/>
                </a:lnTo>
                <a:cubicBezTo>
                  <a:pt x="1046651" y="51590"/>
                  <a:pt x="1195414" y="58378"/>
                  <a:pt x="1071349" y="47590"/>
                </a:cubicBezTo>
                <a:cubicBezTo>
                  <a:pt x="1037282" y="44628"/>
                  <a:pt x="1003110" y="43041"/>
                  <a:pt x="968991" y="40766"/>
                </a:cubicBezTo>
                <a:cubicBezTo>
                  <a:pt x="955343" y="36217"/>
                  <a:pt x="942065" y="30353"/>
                  <a:pt x="928047" y="27118"/>
                </a:cubicBezTo>
                <a:cubicBezTo>
                  <a:pt x="904975" y="21794"/>
                  <a:pt x="829022" y="15168"/>
                  <a:pt x="812041" y="13470"/>
                </a:cubicBezTo>
                <a:cubicBezTo>
                  <a:pt x="750626" y="15745"/>
                  <a:pt x="672097" y="-22302"/>
                  <a:pt x="627797" y="20294"/>
                </a:cubicBezTo>
                <a:cubicBezTo>
                  <a:pt x="586863" y="59654"/>
                  <a:pt x="636560" y="189883"/>
                  <a:pt x="655092" y="245482"/>
                </a:cubicBezTo>
                <a:cubicBezTo>
                  <a:pt x="657367" y="261404"/>
                  <a:pt x="656830" y="277990"/>
                  <a:pt x="661916" y="293249"/>
                </a:cubicBezTo>
                <a:cubicBezTo>
                  <a:pt x="671885" y="323156"/>
                  <a:pt x="688453" y="328733"/>
                  <a:pt x="702859" y="354664"/>
                </a:cubicBezTo>
                <a:cubicBezTo>
                  <a:pt x="708808" y="365372"/>
                  <a:pt x="711374" y="377662"/>
                  <a:pt x="716507" y="388784"/>
                </a:cubicBezTo>
                <a:cubicBezTo>
                  <a:pt x="716526" y="388826"/>
                  <a:pt x="742091" y="439952"/>
                  <a:pt x="750627" y="45702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043608" y="1772816"/>
            <a:ext cx="2952328" cy="360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600" dirty="0" smtClean="0">
                <a:latin typeface="+mj-lt"/>
              </a:rPr>
              <a:t>Modernes Selbst(miss)</a:t>
            </a:r>
            <a:r>
              <a:rPr lang="de-DE" sz="1600" dirty="0" err="1" smtClean="0">
                <a:latin typeface="+mj-lt"/>
              </a:rPr>
              <a:t>verständnis</a:t>
            </a:r>
            <a:r>
              <a:rPr lang="de-DE" sz="1600" dirty="0" smtClean="0">
                <a:latin typeface="+mj-lt"/>
              </a:rPr>
              <a:t>: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55576" y="2276872"/>
            <a:ext cx="3600400" cy="360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600" dirty="0" smtClean="0">
                <a:latin typeface="+mj-lt"/>
              </a:rPr>
              <a:t>Gesell. Transformationsdynamik: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308304" y="1988840"/>
            <a:ext cx="1368151" cy="72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 fontScale="70000" lnSpcReduction="20000"/>
          </a:bodyPr>
          <a:lstStyle/>
          <a:p>
            <a:pPr>
              <a:lnSpc>
                <a:spcPts val="1400"/>
              </a:lnSpc>
            </a:pPr>
            <a:r>
              <a:rPr lang="de-DE" sz="1600" dirty="0" smtClean="0">
                <a:latin typeface="+mj-lt"/>
              </a:rPr>
              <a:t>vgl. Latour, Bruno: Wir sind nie modern gewesen. </a:t>
            </a:r>
            <a:r>
              <a:rPr lang="de-DE" sz="1600" dirty="0" err="1" smtClean="0">
                <a:latin typeface="+mj-lt"/>
              </a:rPr>
              <a:t>Franfurt</a:t>
            </a:r>
            <a:r>
              <a:rPr lang="de-DE" sz="1600" dirty="0" smtClean="0">
                <a:latin typeface="+mj-lt"/>
              </a:rPr>
              <a:t>/Main 1999</a:t>
            </a:r>
          </a:p>
        </p:txBody>
      </p:sp>
    </p:spTree>
    <p:extLst>
      <p:ext uri="{BB962C8B-B14F-4D97-AF65-F5344CB8AC3E}">
        <p14:creationId xmlns:p14="http://schemas.microsoft.com/office/powerpoint/2010/main" val="141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https://privacy-arena.net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55" y="-99392"/>
            <a:ext cx="1980945" cy="7056431"/>
          </a:xfrm>
        </p:spPr>
      </p:pic>
      <p:sp>
        <p:nvSpPr>
          <p:cNvPr id="5" name="Textfeld 4"/>
          <p:cNvSpPr txBox="1"/>
          <p:nvPr/>
        </p:nvSpPr>
        <p:spPr>
          <a:xfrm>
            <a:off x="467544" y="1340768"/>
            <a:ext cx="6480720" cy="44644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„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Designing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Publics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 mit dem Ziel der Ermöglichung kollektiver Lernkurven 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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Kooperation mit der Kunsthochschule Kassel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Ursprüngliches Ziel: Website als Verbreitungsmedium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Ergebnis: Ausstellung, Website und Buch – basierend auf der Kollaboration gemischter Teams aus Kunst </a:t>
            </a:r>
            <a:r>
              <a:rPr lang="de-DE" sz="17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und </a:t>
            </a:r>
            <a:r>
              <a:rPr lang="de-DE" sz="17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Wissenschaft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gemeinsame Forschung zur visuellen Kommunikation </a:t>
            </a:r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 tieferes Verständnis vom Problemzugang des Publikums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Vervielfältigung kartografischer Analysen im Sinne von Atlanten, z.B. Soziale Welten und Arenen, Verlaufskurven, Öffnen von Black Boxes, Bereitstellen </a:t>
            </a:r>
            <a:r>
              <a:rPr lang="de-DE" sz="1600" dirty="0" err="1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wissenschaftl</a:t>
            </a:r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. Thesen)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Fazit: Künstlerische und wissenschaftliche Forschung bereichern sich gegenseitig, wenn die Kunst früh in den Forschungsprozess  eingebunden wird. Sie können die Öffentlichkeit verändern und für verschiedene Problemsichten/Lösungsansätze sensibilisieren.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65" y="6109640"/>
            <a:ext cx="1319207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title="Logo der Universität Kasse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77" y="6124498"/>
            <a:ext cx="2436817" cy="7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849" y="-99392"/>
            <a:ext cx="10932266" cy="69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0800" y="44624"/>
            <a:ext cx="8222400" cy="48031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EU-Datenschutzgrundverordnung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18048" y="644404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hlinkClick r:id="rId4"/>
              </a:rPr>
              <a:t>https://privacy-arena.net/eu-dsgvo/weltenbeschreibungen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672" y="-27385"/>
            <a:ext cx="11160280" cy="692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0800" y="68368"/>
            <a:ext cx="8222400" cy="48031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NSA-Untersuchungsausschuss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08104" y="5949280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https://vimeo.com/219681007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7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vacy-arena.net/assets/img/dummy/krypto-h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5" y="-27384"/>
            <a:ext cx="12241360" cy="75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356400"/>
            <a:ext cx="8222400" cy="48031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Kryptografie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ivacy-arena.net/assets/img/dummy/_MG_0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7384"/>
            <a:ext cx="11618129" cy="69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107504" y="5517232"/>
            <a:ext cx="9433048" cy="100811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Von der Transparenz zur </a:t>
            </a:r>
            <a:r>
              <a:rPr lang="de-DE" dirty="0" smtClean="0">
                <a:solidFill>
                  <a:schemeClr val="bg1"/>
                </a:solidFill>
              </a:rPr>
              <a:t>Durchlässigkeit 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künstlerische Forschung führt zu neuen Einsichten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08520" y="140376"/>
            <a:ext cx="10081120" cy="48031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Big Data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06080" y="615601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hlinkClick r:id="rId4"/>
              </a:rPr>
              <a:t>https://privacy-arena.net/big-data/was-bedeutet-big-data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60800" y="4581128"/>
            <a:ext cx="4831280" cy="1224136"/>
          </a:xfrm>
        </p:spPr>
        <p:txBody>
          <a:bodyPr/>
          <a:lstStyle/>
          <a:p>
            <a:r>
              <a:rPr lang="de-DE" dirty="0" smtClean="0"/>
              <a:t>Abschlusspublikation:</a:t>
            </a:r>
            <a:endParaRPr lang="de-DE" dirty="0"/>
          </a:p>
          <a:p>
            <a:r>
              <a:rPr lang="de-DE" dirty="0"/>
              <a:t>Baumann, Joel/</a:t>
            </a:r>
            <a:r>
              <a:rPr lang="de-DE" dirty="0" err="1"/>
              <a:t>Lamla</a:t>
            </a:r>
            <a:r>
              <a:rPr lang="de-DE" dirty="0"/>
              <a:t>, Jörn (</a:t>
            </a:r>
            <a:r>
              <a:rPr lang="de-DE" dirty="0" err="1"/>
              <a:t>Hg</a:t>
            </a:r>
            <a:r>
              <a:rPr lang="de-DE" dirty="0"/>
              <a:t>.): Privacy Arena. Kontroversen um Privatheit im digitalen Zeitalter. Kassel: Kassel </a:t>
            </a:r>
            <a:r>
              <a:rPr lang="de-DE" dirty="0" err="1"/>
              <a:t>university</a:t>
            </a:r>
            <a:r>
              <a:rPr lang="de-DE" dirty="0"/>
              <a:t> press 2017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356400"/>
            <a:ext cx="8503688" cy="480312"/>
          </a:xfrm>
        </p:spPr>
        <p:txBody>
          <a:bodyPr/>
          <a:lstStyle/>
          <a:p>
            <a:r>
              <a:rPr lang="de-DE" dirty="0" smtClean="0"/>
              <a:t>Kollaboration: Kunst </a:t>
            </a:r>
            <a:r>
              <a:rPr lang="de-DE" dirty="0"/>
              <a:t>und Wissenschaft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43" y="1268760"/>
            <a:ext cx="3546937" cy="444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7" y="6109640"/>
            <a:ext cx="1319207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title="Logo der Universität Kasse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9" y="6124498"/>
            <a:ext cx="2436817" cy="7037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75656" y="2636912"/>
            <a:ext cx="2808312" cy="7920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smtClean="0">
                <a:latin typeface="+mj-lt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713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_privatheit_Formatvorlage_Schriftarten_eingebettet-1">
  <a:themeElements>
    <a:clrScheme name="forum privatheit">
      <a:dk1>
        <a:sysClr val="windowText" lastClr="000000"/>
      </a:dk1>
      <a:lt1>
        <a:srgbClr val="FFFFFF"/>
      </a:lt1>
      <a:dk2>
        <a:srgbClr val="666666"/>
      </a:dk2>
      <a:lt2>
        <a:srgbClr val="CCCCCC"/>
      </a:lt2>
      <a:accent1>
        <a:srgbClr val="32CD32"/>
      </a:accent1>
      <a:accent2>
        <a:srgbClr val="666666"/>
      </a:accent2>
      <a:accent3>
        <a:srgbClr val="99CCFF"/>
      </a:accent3>
      <a:accent4>
        <a:srgbClr val="3F3F3F"/>
      </a:accent4>
      <a:accent5>
        <a:srgbClr val="B2B2B2"/>
      </a:accent5>
      <a:accent6>
        <a:srgbClr val="FF9933"/>
      </a:accent6>
      <a:hlink>
        <a:srgbClr val="666666"/>
      </a:hlink>
      <a:folHlink>
        <a:srgbClr val="B2B2B2"/>
      </a:folHlink>
    </a:clrScheme>
    <a:fontScheme name="forum privatheit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forum_privatheit_Formatvorlage_Schriftarten_eingebettet-1</Template>
  <TotalTime>0</TotalTime>
  <Words>566</Words>
  <Application>Microsoft Office PowerPoint</Application>
  <PresentationFormat>Bildschirmpräsentation (4:3)</PresentationFormat>
  <Paragraphs>61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Open Sans</vt:lpstr>
      <vt:lpstr>Wingdings</vt:lpstr>
      <vt:lpstr>Open Sans Semibold</vt:lpstr>
      <vt:lpstr>Calibri</vt:lpstr>
      <vt:lpstr>Frutiger 45 Light</vt:lpstr>
      <vt:lpstr>forum_privatheit_Formatvorlage_Schriftarten_eingebettet-1</vt:lpstr>
      <vt:lpstr>Privacy Arena</vt:lpstr>
      <vt:lpstr>Kartografie einer Kontroverse</vt:lpstr>
      <vt:lpstr>„Public Research“ contra „Fake News“</vt:lpstr>
      <vt:lpstr>https://privacy-arena.net</vt:lpstr>
      <vt:lpstr>EU-Datenschutzgrundverordnung</vt:lpstr>
      <vt:lpstr>NSA-Untersuchungsausschuss</vt:lpstr>
      <vt:lpstr>Kryptografie</vt:lpstr>
      <vt:lpstr>Big Data</vt:lpstr>
      <vt:lpstr>Kollaboration: Kunst und Wissenschaft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uk011963</dc:creator>
  <cp:lastModifiedBy>uk011963</cp:lastModifiedBy>
  <cp:revision>53</cp:revision>
  <dcterms:created xsi:type="dcterms:W3CDTF">2016-10-12T16:18:18Z</dcterms:created>
  <dcterms:modified xsi:type="dcterms:W3CDTF">2017-06-20T21:01:50Z</dcterms:modified>
</cp:coreProperties>
</file>